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1" r:id="rId6"/>
    <p:sldId id="260" r:id="rId7"/>
    <p:sldId id="262" r:id="rId8"/>
    <p:sldId id="264" r:id="rId9"/>
    <p:sldId id="265" r:id="rId10"/>
    <p:sldId id="266" r:id="rId11"/>
    <p:sldId id="267" r:id="rId12"/>
    <p:sldId id="268" r:id="rId13"/>
    <p:sldId id="269" r:id="rId14"/>
    <p:sldId id="272" r:id="rId15"/>
    <p:sldId id="270" r:id="rId16"/>
    <p:sldId id="271" r:id="rId17"/>
    <p:sldId id="273" r:id="rId18"/>
    <p:sldId id="274" r:id="rId19"/>
    <p:sldId id="275" r:id="rId20"/>
    <p:sldId id="276" r:id="rId21"/>
    <p:sldId id="277" r:id="rId22"/>
    <p:sldId id="278" r:id="rId23"/>
    <p:sldId id="280" r:id="rId24"/>
    <p:sldId id="279" r:id="rId25"/>
    <p:sldId id="281" r:id="rId26"/>
    <p:sldId id="282"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4660"/>
  </p:normalViewPr>
  <p:slideViewPr>
    <p:cSldViewPr>
      <p:cViewPr>
        <p:scale>
          <a:sx n="80" d="100"/>
          <a:sy n="80" d="100"/>
        </p:scale>
        <p:origin x="-1661" y="-77"/>
      </p:cViewPr>
      <p:guideLst>
        <p:guide orient="horz" pos="2160"/>
        <p:guide pos="2880"/>
      </p:guideLst>
    </p:cSldViewPr>
  </p:slid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7DF9DF-AF58-4A10-8FE6-382B9E351FDB}" type="datetimeFigureOut">
              <a:rPr lang="tr-TR" smtClean="0"/>
              <a:pPr/>
              <a:t>15.05.2019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B3AD8-B2E3-40DE-8DE1-F8D16C5F3D4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70B3AD8-B2E3-40DE-8DE1-F8D16C5F3D4B}" type="slidenum">
              <a:rPr lang="tr-TR" smtClean="0"/>
              <a:pPr/>
              <a:t>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15.05.2019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15.05.2019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15.05.2019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15.05.2019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15.05.2019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15.05.2019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15.05.2019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urnitin.com/t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fbe@odu.edu.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err="1" smtClean="0"/>
              <a:t>TURNİTİN</a:t>
            </a:r>
            <a:r>
              <a:rPr lang="tr-TR" dirty="0" smtClean="0"/>
              <a:t> (İNTİHAL TESPİT) PROGRAMININ KULLANIMI</a:t>
            </a:r>
            <a:endParaRPr lang="tr-TR" dirty="0"/>
          </a:p>
        </p:txBody>
      </p:sp>
      <p:sp>
        <p:nvSpPr>
          <p:cNvPr id="3" name="2 Alt Başlık"/>
          <p:cNvSpPr>
            <a:spLocks noGrp="1"/>
          </p:cNvSpPr>
          <p:nvPr>
            <p:ph type="subTitle" idx="1"/>
          </p:nvPr>
        </p:nvSpPr>
        <p:spPr/>
        <p:txBody>
          <a:bodyPr/>
          <a:lstStyle/>
          <a:p>
            <a:endParaRPr lang="tr-TR" dirty="0"/>
          </a:p>
        </p:txBody>
      </p:sp>
      <p:pic>
        <p:nvPicPr>
          <p:cNvPr id="10242" name="Picture 2"/>
          <p:cNvPicPr>
            <a:picLocks noChangeAspect="1" noChangeArrowheads="1"/>
          </p:cNvPicPr>
          <p:nvPr/>
        </p:nvPicPr>
        <p:blipFill>
          <a:blip r:embed="rId2" cstate="print"/>
          <a:srcRect/>
          <a:stretch>
            <a:fillRect/>
          </a:stretch>
        </p:blipFill>
        <p:spPr bwMode="auto">
          <a:xfrm>
            <a:off x="3332971" y="4293096"/>
            <a:ext cx="2486025"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Ödev Ekle Butonuna Basıldığında Gelen Ekran </a:t>
            </a:r>
            <a:endParaRPr lang="tr-T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5" name="4 Oval"/>
          <p:cNvSpPr/>
          <p:nvPr/>
        </p:nvSpPr>
        <p:spPr>
          <a:xfrm>
            <a:off x="2951248" y="4700760"/>
            <a:ext cx="864096" cy="3600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1494706" y="2913514"/>
            <a:ext cx="989062" cy="215444"/>
          </a:xfrm>
          <a:prstGeom prst="rect">
            <a:avLst/>
          </a:prstGeom>
          <a:solidFill>
            <a:schemeClr val="bg1">
              <a:lumMod val="95000"/>
            </a:schemeClr>
          </a:solidFill>
        </p:spPr>
        <p:txBody>
          <a:bodyPr wrap="square" rtlCol="0">
            <a:spAutoFit/>
          </a:bodyPr>
          <a:lstStyle/>
          <a:p>
            <a:r>
              <a:rPr lang="tr-TR" sz="800" dirty="0" smtClean="0">
                <a:solidFill>
                  <a:schemeClr val="tx2">
                    <a:lumMod val="60000"/>
                    <a:lumOff val="40000"/>
                  </a:schemeClr>
                </a:solidFill>
              </a:rPr>
              <a:t>2019 YILI </a:t>
            </a:r>
            <a:r>
              <a:rPr lang="tr-TR" sz="700" dirty="0" smtClean="0">
                <a:solidFill>
                  <a:schemeClr val="tx2">
                    <a:lumMod val="60000"/>
                    <a:lumOff val="40000"/>
                  </a:schemeClr>
                </a:solidFill>
              </a:rPr>
              <a:t>TEZLERİ</a:t>
            </a:r>
            <a:endParaRPr lang="tr-TR" sz="800" dirty="0">
              <a:solidFill>
                <a:schemeClr val="tx2">
                  <a:lumMod val="60000"/>
                  <a:lumOff val="40000"/>
                </a:schemeClr>
              </a:solidFill>
            </a:endParaRPr>
          </a:p>
        </p:txBody>
      </p:sp>
      <p:sp>
        <p:nvSpPr>
          <p:cNvPr id="7" name="6 Dikdörtgen"/>
          <p:cNvSpPr/>
          <p:nvPr/>
        </p:nvSpPr>
        <p:spPr>
          <a:xfrm>
            <a:off x="5220072" y="2305828"/>
            <a:ext cx="792088" cy="4914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Ödev Ayarları</a:t>
            </a:r>
            <a:endParaRPr lang="tr-T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5" name="4 Oval"/>
          <p:cNvSpPr/>
          <p:nvPr/>
        </p:nvSpPr>
        <p:spPr>
          <a:xfrm>
            <a:off x="3012208" y="4839824"/>
            <a:ext cx="1008112" cy="3600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521264" y="3790781"/>
            <a:ext cx="1944216" cy="923330"/>
          </a:xfrm>
          <a:prstGeom prst="rect">
            <a:avLst/>
          </a:prstGeom>
          <a:noFill/>
        </p:spPr>
        <p:txBody>
          <a:bodyPr wrap="square" rtlCol="0">
            <a:spAutoFit/>
          </a:bodyPr>
          <a:lstStyle/>
          <a:p>
            <a:r>
              <a:rPr lang="tr-TR" dirty="0" smtClean="0"/>
              <a:t>ÖDEVİNİZE BİR AD VERİNİZ: Lisansüstü</a:t>
            </a:r>
            <a:endParaRPr lang="tr-TR" dirty="0"/>
          </a:p>
        </p:txBody>
      </p:sp>
      <p:cxnSp>
        <p:nvCxnSpPr>
          <p:cNvPr id="8" name="7 Düz Ok Bağlayıcısı"/>
          <p:cNvCxnSpPr>
            <a:stCxn id="6" idx="3"/>
          </p:cNvCxnSpPr>
          <p:nvPr/>
        </p:nvCxnSpPr>
        <p:spPr>
          <a:xfrm flipV="1">
            <a:off x="2465480" y="4149080"/>
            <a:ext cx="504056" cy="1033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16 Metin kutusu"/>
          <p:cNvSpPr txBox="1"/>
          <p:nvPr/>
        </p:nvSpPr>
        <p:spPr>
          <a:xfrm>
            <a:off x="6341720" y="4221088"/>
            <a:ext cx="1944216" cy="923330"/>
          </a:xfrm>
          <a:prstGeom prst="rect">
            <a:avLst/>
          </a:prstGeom>
          <a:noFill/>
        </p:spPr>
        <p:txBody>
          <a:bodyPr wrap="square" rtlCol="0">
            <a:spAutoFit/>
          </a:bodyPr>
          <a:lstStyle/>
          <a:p>
            <a:r>
              <a:rPr lang="tr-TR" dirty="0" smtClean="0"/>
              <a:t>Teslim Tarihine Yıl Sonu Tarihini Giriniz</a:t>
            </a:r>
          </a:p>
        </p:txBody>
      </p:sp>
      <p:cxnSp>
        <p:nvCxnSpPr>
          <p:cNvPr id="19" name="18 Düz Ok Bağlayıcısı"/>
          <p:cNvCxnSpPr>
            <a:stCxn id="17" idx="1"/>
          </p:cNvCxnSpPr>
          <p:nvPr/>
        </p:nvCxnSpPr>
        <p:spPr>
          <a:xfrm flipH="1" flipV="1">
            <a:off x="5621640" y="4581129"/>
            <a:ext cx="720080" cy="1016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19 Metin kutusu"/>
          <p:cNvSpPr txBox="1"/>
          <p:nvPr/>
        </p:nvSpPr>
        <p:spPr>
          <a:xfrm>
            <a:off x="4211960" y="4964975"/>
            <a:ext cx="2160240" cy="1200329"/>
          </a:xfrm>
          <a:prstGeom prst="rect">
            <a:avLst/>
          </a:prstGeom>
          <a:noFill/>
        </p:spPr>
        <p:txBody>
          <a:bodyPr wrap="square" rtlCol="0">
            <a:spAutoFit/>
          </a:bodyPr>
          <a:lstStyle/>
          <a:p>
            <a:r>
              <a:rPr lang="tr-TR" dirty="0" smtClean="0"/>
              <a:t>İsteğe Bağlı Ayarlara tıklayınız-Gönderme İşlemi Sonrasında Yapılacaktır.</a:t>
            </a:r>
          </a:p>
        </p:txBody>
      </p:sp>
      <p:cxnSp>
        <p:nvCxnSpPr>
          <p:cNvPr id="21" name="20 Düz Ok Bağlayıcısı"/>
          <p:cNvCxnSpPr>
            <a:stCxn id="20" idx="1"/>
            <a:endCxn id="5" idx="4"/>
          </p:cNvCxnSpPr>
          <p:nvPr/>
        </p:nvCxnSpPr>
        <p:spPr>
          <a:xfrm flipH="1" flipV="1">
            <a:off x="3516264" y="5199864"/>
            <a:ext cx="695696" cy="3652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Dikdörtgen"/>
          <p:cNvSpPr/>
          <p:nvPr/>
        </p:nvSpPr>
        <p:spPr>
          <a:xfrm>
            <a:off x="5141968" y="2305828"/>
            <a:ext cx="792088" cy="4914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Metin kutusu"/>
          <p:cNvSpPr txBox="1"/>
          <p:nvPr/>
        </p:nvSpPr>
        <p:spPr>
          <a:xfrm>
            <a:off x="1494706" y="2913514"/>
            <a:ext cx="989062" cy="215444"/>
          </a:xfrm>
          <a:prstGeom prst="rect">
            <a:avLst/>
          </a:prstGeom>
          <a:solidFill>
            <a:schemeClr val="bg1">
              <a:lumMod val="95000"/>
            </a:schemeClr>
          </a:solidFill>
        </p:spPr>
        <p:txBody>
          <a:bodyPr wrap="square" rtlCol="0">
            <a:spAutoFit/>
          </a:bodyPr>
          <a:lstStyle/>
          <a:p>
            <a:r>
              <a:rPr lang="tr-TR" sz="800" dirty="0" smtClean="0">
                <a:solidFill>
                  <a:schemeClr val="tx2">
                    <a:lumMod val="60000"/>
                    <a:lumOff val="40000"/>
                  </a:schemeClr>
                </a:solidFill>
              </a:rPr>
              <a:t>2019 YILI </a:t>
            </a:r>
            <a:r>
              <a:rPr lang="tr-TR" sz="700" dirty="0" smtClean="0">
                <a:solidFill>
                  <a:schemeClr val="tx2">
                    <a:lumMod val="60000"/>
                    <a:lumOff val="40000"/>
                  </a:schemeClr>
                </a:solidFill>
              </a:rPr>
              <a:t>TEZLERİ</a:t>
            </a:r>
            <a:endParaRPr lang="tr-TR" sz="8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İsteğe Bağlı Ayarlar</a:t>
            </a:r>
            <a:endParaRPr lang="tr-TR" dirty="0"/>
          </a:p>
        </p:txBody>
      </p:sp>
      <p:pic>
        <p:nvPicPr>
          <p:cNvPr id="9219" name="Picture 3"/>
          <p:cNvPicPr>
            <a:picLocks noGrp="1" noChangeAspect="1" noChangeArrowheads="1"/>
          </p:cNvPicPr>
          <p:nvPr>
            <p:ph idx="1"/>
          </p:nvPr>
        </p:nvPicPr>
        <p:blipFill>
          <a:blip r:embed="rId2" cstate="print"/>
          <a:srcRect/>
          <a:stretch>
            <a:fillRect/>
          </a:stretch>
        </p:blipFill>
        <p:spPr bwMode="auto">
          <a:xfrm>
            <a:off x="1762" y="1484784"/>
            <a:ext cx="4210198" cy="4525963"/>
          </a:xfrm>
          <a:prstGeom prst="rect">
            <a:avLst/>
          </a:prstGeom>
          <a:noFill/>
          <a:ln w="9525">
            <a:noFill/>
            <a:miter lim="800000"/>
            <a:headEnd/>
            <a:tailEnd/>
          </a:ln>
        </p:spPr>
      </p:pic>
      <p:pic>
        <p:nvPicPr>
          <p:cNvPr id="9221" name="Picture 5"/>
          <p:cNvPicPr>
            <a:picLocks noChangeAspect="1" noChangeArrowheads="1"/>
          </p:cNvPicPr>
          <p:nvPr/>
        </p:nvPicPr>
        <p:blipFill>
          <a:blip r:embed="rId3" cstate="print"/>
          <a:srcRect/>
          <a:stretch>
            <a:fillRect/>
          </a:stretch>
        </p:blipFill>
        <p:spPr bwMode="auto">
          <a:xfrm>
            <a:off x="4067944" y="1484784"/>
            <a:ext cx="5067300" cy="5060950"/>
          </a:xfrm>
          <a:prstGeom prst="rect">
            <a:avLst/>
          </a:prstGeom>
          <a:noFill/>
          <a:ln w="9525">
            <a:noFill/>
            <a:miter lim="800000"/>
            <a:headEnd/>
            <a:tailEnd/>
          </a:ln>
        </p:spPr>
      </p:pic>
      <p:sp>
        <p:nvSpPr>
          <p:cNvPr id="5" name="4 Metin kutusu"/>
          <p:cNvSpPr txBox="1"/>
          <p:nvPr/>
        </p:nvSpPr>
        <p:spPr>
          <a:xfrm>
            <a:off x="5796136" y="3885664"/>
            <a:ext cx="2016224" cy="369332"/>
          </a:xfrm>
          <a:prstGeom prst="rect">
            <a:avLst/>
          </a:prstGeom>
          <a:noFill/>
        </p:spPr>
        <p:txBody>
          <a:bodyPr wrap="square" rtlCol="0">
            <a:spAutoFit/>
          </a:bodyPr>
          <a:lstStyle/>
          <a:p>
            <a:r>
              <a:rPr lang="tr-TR" dirty="0" smtClean="0">
                <a:solidFill>
                  <a:srgbClr val="FF0000"/>
                </a:solidFill>
              </a:rPr>
              <a:t>EN ÖNEMLİ AYAR</a:t>
            </a:r>
            <a:endParaRPr lang="tr-TR" dirty="0">
              <a:solidFill>
                <a:srgbClr val="FF0000"/>
              </a:solidFill>
            </a:endParaRPr>
          </a:p>
        </p:txBody>
      </p:sp>
      <p:sp>
        <p:nvSpPr>
          <p:cNvPr id="6" name="5 Metin kutusu"/>
          <p:cNvSpPr txBox="1"/>
          <p:nvPr/>
        </p:nvSpPr>
        <p:spPr>
          <a:xfrm>
            <a:off x="5004048" y="5517232"/>
            <a:ext cx="4104456" cy="1077218"/>
          </a:xfrm>
          <a:prstGeom prst="rect">
            <a:avLst/>
          </a:prstGeom>
          <a:noFill/>
        </p:spPr>
        <p:txBody>
          <a:bodyPr wrap="square" rtlCol="0">
            <a:spAutoFit/>
          </a:bodyPr>
          <a:lstStyle/>
          <a:p>
            <a:r>
              <a:rPr lang="tr-TR" sz="1600" dirty="0" smtClean="0"/>
              <a:t>Bu kutu işaretlenirse daha sonra yapılacak tüm ödevlerde bu ayarlar geçerli olacaktır. Bu bize sonraki ödev oluşturma işlemlerinde kolaylık sağlayacaktır.</a:t>
            </a:r>
            <a:endParaRPr lang="tr-TR" sz="1600" dirty="0"/>
          </a:p>
        </p:txBody>
      </p:sp>
      <p:cxnSp>
        <p:nvCxnSpPr>
          <p:cNvPr id="8" name="7 Düz Ok Bağlayıcısı"/>
          <p:cNvCxnSpPr>
            <a:stCxn id="6" idx="1"/>
          </p:cNvCxnSpPr>
          <p:nvPr/>
        </p:nvCxnSpPr>
        <p:spPr>
          <a:xfrm flipH="1" flipV="1">
            <a:off x="4572000" y="5589240"/>
            <a:ext cx="432048" cy="4666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8 Oval"/>
          <p:cNvSpPr/>
          <p:nvPr/>
        </p:nvSpPr>
        <p:spPr>
          <a:xfrm>
            <a:off x="3995936" y="6203404"/>
            <a:ext cx="1008112" cy="3600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Sınıfınız ve Ödeviniz oluştuğuna göre artık öğrenci bazında tez eklemesi yapabilirsiniz.</a:t>
            </a:r>
          </a:p>
          <a:p>
            <a:r>
              <a:rPr lang="tr-TR" dirty="0" smtClean="0"/>
              <a:t>Sınıf Ana Ekranında “Lisansüstü” adındaki ödevinizin sağ tarafında bulunan ödeviniz “Görünüm” yazısına tıklayarak tez ilk tezimizi yüklemeye geçebiliriz.</a:t>
            </a:r>
          </a:p>
          <a:p>
            <a:pPr>
              <a:buNone/>
            </a:pPr>
            <a:endParaRPr lang="tr-TR" dirty="0" smtClean="0"/>
          </a:p>
          <a:p>
            <a:pPr>
              <a:buNone/>
            </a:pPr>
            <a:endParaRPr lang="tr-T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ÖDEV EKRANI</a:t>
            </a:r>
            <a:endParaRPr lang="tr-T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5" name="4 Dikdörtgen"/>
          <p:cNvSpPr/>
          <p:nvPr/>
        </p:nvSpPr>
        <p:spPr>
          <a:xfrm>
            <a:off x="577652" y="4437112"/>
            <a:ext cx="7920880" cy="1560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İLK ÖDEVİ EKLEDİKTEN SONRA GÖZÜKEN SAYFA</a:t>
            </a:r>
          </a:p>
        </p:txBody>
      </p:sp>
      <p:sp>
        <p:nvSpPr>
          <p:cNvPr id="7" name="6 Metin kutusu"/>
          <p:cNvSpPr txBox="1"/>
          <p:nvPr/>
        </p:nvSpPr>
        <p:spPr>
          <a:xfrm>
            <a:off x="596320" y="4005828"/>
            <a:ext cx="1246996" cy="216000"/>
          </a:xfrm>
          <a:prstGeom prst="rect">
            <a:avLst/>
          </a:prstGeom>
          <a:solidFill>
            <a:schemeClr val="accent1">
              <a:lumMod val="20000"/>
              <a:lumOff val="80000"/>
            </a:schemeClr>
          </a:solidFill>
        </p:spPr>
        <p:txBody>
          <a:bodyPr wrap="square" rtlCol="0">
            <a:spAutoFit/>
          </a:bodyPr>
          <a:lstStyle/>
          <a:p>
            <a:r>
              <a:rPr lang="tr-TR" sz="1100" dirty="0" smtClean="0"/>
              <a:t>Lisansüstü</a:t>
            </a:r>
            <a:endParaRPr lang="tr-TR" sz="1100" dirty="0"/>
          </a:p>
        </p:txBody>
      </p:sp>
      <p:sp>
        <p:nvSpPr>
          <p:cNvPr id="8" name="7 Metin kutusu"/>
          <p:cNvSpPr txBox="1"/>
          <p:nvPr/>
        </p:nvSpPr>
        <p:spPr>
          <a:xfrm>
            <a:off x="581546" y="3573016"/>
            <a:ext cx="1807354" cy="307777"/>
          </a:xfrm>
          <a:prstGeom prst="rect">
            <a:avLst/>
          </a:prstGeom>
          <a:solidFill>
            <a:schemeClr val="bg1">
              <a:lumMod val="85000"/>
            </a:schemeClr>
          </a:solidFill>
        </p:spPr>
        <p:txBody>
          <a:bodyPr wrap="square" rtlCol="0">
            <a:spAutoFit/>
          </a:bodyPr>
          <a:lstStyle/>
          <a:p>
            <a:r>
              <a:rPr lang="tr-TR" sz="1400" dirty="0" smtClean="0"/>
              <a:t>2019 YILI TEZLERİ</a:t>
            </a:r>
            <a:endParaRPr lang="tr-TR" sz="1400" dirty="0"/>
          </a:p>
        </p:txBody>
      </p:sp>
      <p:sp>
        <p:nvSpPr>
          <p:cNvPr id="9" name="8 Oval"/>
          <p:cNvSpPr/>
          <p:nvPr/>
        </p:nvSpPr>
        <p:spPr>
          <a:xfrm>
            <a:off x="5602972" y="4156700"/>
            <a:ext cx="648072"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p:cNvSpPr/>
          <p:nvPr/>
        </p:nvSpPr>
        <p:spPr>
          <a:xfrm>
            <a:off x="5141968" y="2305828"/>
            <a:ext cx="792088" cy="4914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Metin kutusu"/>
          <p:cNvSpPr txBox="1"/>
          <p:nvPr/>
        </p:nvSpPr>
        <p:spPr>
          <a:xfrm>
            <a:off x="1494706" y="2913514"/>
            <a:ext cx="989062" cy="215444"/>
          </a:xfrm>
          <a:prstGeom prst="rect">
            <a:avLst/>
          </a:prstGeom>
          <a:solidFill>
            <a:schemeClr val="bg1">
              <a:lumMod val="95000"/>
            </a:schemeClr>
          </a:solidFill>
        </p:spPr>
        <p:txBody>
          <a:bodyPr wrap="square" rtlCol="0">
            <a:spAutoFit/>
          </a:bodyPr>
          <a:lstStyle/>
          <a:p>
            <a:r>
              <a:rPr lang="tr-TR" sz="800" dirty="0" smtClean="0">
                <a:solidFill>
                  <a:schemeClr val="tx2">
                    <a:lumMod val="60000"/>
                    <a:lumOff val="40000"/>
                  </a:schemeClr>
                </a:solidFill>
              </a:rPr>
              <a:t>2019 YILI </a:t>
            </a:r>
            <a:r>
              <a:rPr lang="tr-TR" sz="700" dirty="0" smtClean="0">
                <a:solidFill>
                  <a:schemeClr val="tx2">
                    <a:lumMod val="60000"/>
                    <a:lumOff val="40000"/>
                  </a:schemeClr>
                </a:solidFill>
              </a:rPr>
              <a:t>TEZLERİ</a:t>
            </a:r>
            <a:endParaRPr lang="tr-TR" sz="8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ÖDEV ANA SAYFASI</a:t>
            </a:r>
            <a:endParaRPr lang="tr-TR" dirty="0"/>
          </a:p>
        </p:txBody>
      </p:sp>
      <p:pic>
        <p:nvPicPr>
          <p:cNvPr id="10244" name="Picture 4"/>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4" name="3 Dikdörtgen"/>
          <p:cNvSpPr/>
          <p:nvPr/>
        </p:nvSpPr>
        <p:spPr>
          <a:xfrm>
            <a:off x="577652" y="4126220"/>
            <a:ext cx="792088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HENÜZ TEZ YÜKLEMEDİYSENİZ BU KISIM SİZDE BOŞ OLACAKTIR. </a:t>
            </a:r>
          </a:p>
        </p:txBody>
      </p:sp>
      <p:sp>
        <p:nvSpPr>
          <p:cNvPr id="5" name="4 Oval"/>
          <p:cNvSpPr/>
          <p:nvPr/>
        </p:nvSpPr>
        <p:spPr>
          <a:xfrm>
            <a:off x="539552" y="3709412"/>
            <a:ext cx="720080" cy="28460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5210548" y="2305828"/>
            <a:ext cx="792088" cy="4914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1494706" y="2913514"/>
            <a:ext cx="1997174" cy="215444"/>
          </a:xfrm>
          <a:prstGeom prst="rect">
            <a:avLst/>
          </a:prstGeom>
          <a:solidFill>
            <a:schemeClr val="bg1">
              <a:lumMod val="95000"/>
            </a:schemeClr>
          </a:solidFill>
        </p:spPr>
        <p:txBody>
          <a:bodyPr wrap="square" rtlCol="0">
            <a:spAutoFit/>
          </a:bodyPr>
          <a:lstStyle/>
          <a:p>
            <a:r>
              <a:rPr lang="tr-TR" sz="800" dirty="0" smtClean="0">
                <a:solidFill>
                  <a:schemeClr val="tx2">
                    <a:lumMod val="60000"/>
                    <a:lumOff val="40000"/>
                  </a:schemeClr>
                </a:solidFill>
              </a:rPr>
              <a:t>2019 YILI </a:t>
            </a:r>
            <a:r>
              <a:rPr lang="tr-TR" sz="700" dirty="0" smtClean="0">
                <a:solidFill>
                  <a:schemeClr val="tx2">
                    <a:lumMod val="60000"/>
                    <a:lumOff val="40000"/>
                  </a:schemeClr>
                </a:solidFill>
              </a:rPr>
              <a:t>TEZLERİ &gt; Lisansüstü</a:t>
            </a:r>
            <a:endParaRPr lang="tr-TR" sz="800" dirty="0">
              <a:solidFill>
                <a:schemeClr val="tx2">
                  <a:lumMod val="60000"/>
                  <a:lumOff val="40000"/>
                </a:schemeClr>
              </a:solidFill>
            </a:endParaRPr>
          </a:p>
        </p:txBody>
      </p:sp>
      <p:sp>
        <p:nvSpPr>
          <p:cNvPr id="8" name="7 Metin kutusu"/>
          <p:cNvSpPr txBox="1"/>
          <p:nvPr/>
        </p:nvSpPr>
        <p:spPr>
          <a:xfrm>
            <a:off x="551364" y="3387473"/>
            <a:ext cx="2088232" cy="184666"/>
          </a:xfrm>
          <a:prstGeom prst="rect">
            <a:avLst/>
          </a:prstGeom>
          <a:solidFill>
            <a:schemeClr val="bg1">
              <a:lumMod val="95000"/>
            </a:schemeClr>
          </a:solidFill>
        </p:spPr>
        <p:txBody>
          <a:bodyPr wrap="square" lIns="0" tIns="0" rIns="0" bIns="0" rtlCol="0">
            <a:spAutoFit/>
          </a:bodyPr>
          <a:lstStyle/>
          <a:p>
            <a:r>
              <a:rPr lang="tr-TR" sz="1200" dirty="0" smtClean="0"/>
              <a:t>Lisansüstü</a:t>
            </a:r>
            <a:endParaRPr lang="tr-TR"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657877" y="1600200"/>
            <a:ext cx="5828245" cy="4525963"/>
          </a:xfrm>
          <a:prstGeom prst="rect">
            <a:avLst/>
          </a:prstGeom>
          <a:noFill/>
          <a:ln w="9525">
            <a:noFill/>
            <a:miter lim="800000"/>
            <a:headEnd/>
            <a:tailEnd/>
          </a:ln>
        </p:spPr>
      </p:pic>
      <p:sp>
        <p:nvSpPr>
          <p:cNvPr id="2" name="1 Başlık"/>
          <p:cNvSpPr>
            <a:spLocks noGrp="1"/>
          </p:cNvSpPr>
          <p:nvPr>
            <p:ph type="title"/>
          </p:nvPr>
        </p:nvSpPr>
        <p:spPr/>
        <p:txBody>
          <a:bodyPr/>
          <a:lstStyle/>
          <a:p>
            <a:r>
              <a:rPr lang="tr-TR" dirty="0" smtClean="0"/>
              <a:t>DOSYA YÜKLEME EKRANI</a:t>
            </a:r>
            <a:endParaRPr lang="tr-TR" dirty="0"/>
          </a:p>
        </p:txBody>
      </p:sp>
      <p:cxnSp>
        <p:nvCxnSpPr>
          <p:cNvPr id="10" name="9 Düz Ok Bağlayıcısı"/>
          <p:cNvCxnSpPr/>
          <p:nvPr/>
        </p:nvCxnSpPr>
        <p:spPr>
          <a:xfrm flipH="1" flipV="1">
            <a:off x="3995936" y="4293096"/>
            <a:ext cx="432048"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4427984" y="3447288"/>
            <a:ext cx="4104456" cy="2585323"/>
          </a:xfrm>
          <a:prstGeom prst="rect">
            <a:avLst/>
          </a:prstGeom>
          <a:noFill/>
        </p:spPr>
        <p:txBody>
          <a:bodyPr wrap="square" rtlCol="0">
            <a:spAutoFit/>
          </a:bodyPr>
          <a:lstStyle/>
          <a:p>
            <a:r>
              <a:rPr lang="tr-TR" dirty="0" smtClean="0"/>
              <a:t>Bu kısım önemli: “</a:t>
            </a:r>
            <a:r>
              <a:rPr lang="tr-TR" dirty="0" smtClean="0">
                <a:solidFill>
                  <a:srgbClr val="FF0000"/>
                </a:solidFill>
              </a:rPr>
              <a:t>Gönderdiğiniz Dosya Hiçbir Depoya Eklenmeyecek</a:t>
            </a:r>
            <a:r>
              <a:rPr lang="tr-TR" dirty="0" smtClean="0"/>
              <a:t>” ifadesini görmüyorsanız tezi yüklemeyiniz. Yükleme işlemini yaparsanız Enstitü tezin benzerlik oranını %100 olarak bulacaktır. Yükleme işlemi yapmışsanız da, tezi silmeyiniz.  Silme işlemini Kütüphane Dokümantasyon Daire Başkanlığına ödevin “ödev </a:t>
            </a:r>
            <a:r>
              <a:rPr lang="tr-TR" dirty="0" err="1" smtClean="0"/>
              <a:t>numarası”nı</a:t>
            </a:r>
            <a:r>
              <a:rPr lang="tr-TR" dirty="0" smtClean="0"/>
              <a:t> vererek yaptırılacaktır.</a:t>
            </a:r>
            <a:endParaRPr lang="tr-TR" dirty="0"/>
          </a:p>
        </p:txBody>
      </p:sp>
      <p:sp>
        <p:nvSpPr>
          <p:cNvPr id="11" name="10 Metin kutusu"/>
          <p:cNvSpPr txBox="1"/>
          <p:nvPr/>
        </p:nvSpPr>
        <p:spPr>
          <a:xfrm>
            <a:off x="3347864" y="5066600"/>
            <a:ext cx="1008112" cy="738664"/>
          </a:xfrm>
          <a:prstGeom prst="rect">
            <a:avLst/>
          </a:prstGeom>
          <a:noFill/>
        </p:spPr>
        <p:txBody>
          <a:bodyPr wrap="square" rtlCol="0">
            <a:spAutoFit/>
          </a:bodyPr>
          <a:lstStyle/>
          <a:p>
            <a:r>
              <a:rPr lang="tr-TR" sz="1400" dirty="0" smtClean="0"/>
              <a:t>Tezi </a:t>
            </a:r>
            <a:r>
              <a:rPr lang="tr-TR" sz="1400" dirty="0" err="1" smtClean="0"/>
              <a:t>pdf</a:t>
            </a:r>
            <a:r>
              <a:rPr lang="tr-TR" sz="1400" dirty="0" smtClean="0"/>
              <a:t> formatında yükleyiniz.</a:t>
            </a:r>
          </a:p>
        </p:txBody>
      </p:sp>
      <p:sp>
        <p:nvSpPr>
          <p:cNvPr id="12" name="11 Oval"/>
          <p:cNvSpPr/>
          <p:nvPr/>
        </p:nvSpPr>
        <p:spPr>
          <a:xfrm>
            <a:off x="1756068" y="5002128"/>
            <a:ext cx="1656184"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1772302" y="1600200"/>
            <a:ext cx="5599396" cy="4525963"/>
          </a:xfrm>
          <a:prstGeom prst="rect">
            <a:avLst/>
          </a:prstGeom>
          <a:noFill/>
          <a:ln w="9525">
            <a:noFill/>
            <a:miter lim="800000"/>
            <a:headEnd/>
            <a:tailEnd/>
          </a:ln>
        </p:spPr>
      </p:pic>
      <p:sp>
        <p:nvSpPr>
          <p:cNvPr id="7" name="6 Oval"/>
          <p:cNvSpPr/>
          <p:nvPr/>
        </p:nvSpPr>
        <p:spPr>
          <a:xfrm>
            <a:off x="1877224" y="5778976"/>
            <a:ext cx="576064"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Oval"/>
          <p:cNvSpPr/>
          <p:nvPr/>
        </p:nvSpPr>
        <p:spPr>
          <a:xfrm>
            <a:off x="4257680" y="4725144"/>
            <a:ext cx="576064"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Metin kutusu"/>
          <p:cNvSpPr txBox="1"/>
          <p:nvPr/>
        </p:nvSpPr>
        <p:spPr>
          <a:xfrm>
            <a:off x="4644008" y="3501008"/>
            <a:ext cx="2376264" cy="1200329"/>
          </a:xfrm>
          <a:prstGeom prst="rect">
            <a:avLst/>
          </a:prstGeom>
          <a:noFill/>
        </p:spPr>
        <p:txBody>
          <a:bodyPr wrap="square" rtlCol="0">
            <a:spAutoFit/>
          </a:bodyPr>
          <a:lstStyle/>
          <a:p>
            <a:r>
              <a:rPr lang="tr-TR" dirty="0" err="1" smtClean="0"/>
              <a:t>Pdf</a:t>
            </a:r>
            <a:r>
              <a:rPr lang="tr-TR" dirty="0" smtClean="0"/>
              <a:t> formatı daha az yer kaplamakta olup bu yüzden yüklenmesi daha kısa sürmektedir. </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cstate="print"/>
          <a:srcRect/>
          <a:stretch>
            <a:fillRect/>
          </a:stretch>
        </p:blipFill>
        <p:spPr bwMode="auto">
          <a:xfrm>
            <a:off x="1959607" y="1600200"/>
            <a:ext cx="5224785" cy="4525963"/>
          </a:xfrm>
          <a:prstGeom prst="rect">
            <a:avLst/>
          </a:prstGeom>
          <a:noFill/>
          <a:ln w="9525">
            <a:noFill/>
            <a:miter lim="800000"/>
            <a:headEnd/>
            <a:tailEnd/>
          </a:ln>
        </p:spPr>
      </p:pic>
      <p:sp>
        <p:nvSpPr>
          <p:cNvPr id="5" name="4 Oval"/>
          <p:cNvSpPr/>
          <p:nvPr/>
        </p:nvSpPr>
        <p:spPr>
          <a:xfrm>
            <a:off x="2062768" y="5748496"/>
            <a:ext cx="576064"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3347864" y="5661248"/>
            <a:ext cx="5544616" cy="1200329"/>
          </a:xfrm>
          <a:prstGeom prst="rect">
            <a:avLst/>
          </a:prstGeom>
          <a:noFill/>
        </p:spPr>
        <p:txBody>
          <a:bodyPr wrap="square" rtlCol="0">
            <a:spAutoFit/>
          </a:bodyPr>
          <a:lstStyle/>
          <a:p>
            <a:r>
              <a:rPr lang="tr-TR" dirty="0" smtClean="0"/>
              <a:t>Onayla düğmesine basmanız durumunda tez yüklenmiş ve intihal programı çalışmaya başlamış olacaktır. Basmadan önce </a:t>
            </a:r>
            <a:r>
              <a:rPr lang="tr-TR" dirty="0" err="1" smtClean="0"/>
              <a:t>önizleme</a:t>
            </a:r>
            <a:r>
              <a:rPr lang="tr-TR" dirty="0" smtClean="0"/>
              <a:t> görüntüsünü ve solundaki bilgileri kontrol ediniz.</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smtClean="0"/>
              <a:t>Tezin yüklenmesiyle birlikte intihal programı çalışmaya başlayacaktır. İşlem tezin büyüklüğüne, sistemin o anki yoğunluğuna v.b. etmenlere göre 5 dakika ile 30 dakika arasında sürmektedir. </a:t>
            </a:r>
          </a:p>
          <a:p>
            <a:r>
              <a:rPr lang="tr-TR" dirty="0" smtClean="0"/>
              <a:t>Ekran sizi ödev ana sayfasına yönlendirecektir, bu ekran açık kalabilir veya daha sonra ana ekrandan sınıf ana ekranı-&gt;ödev ana ekranı-&gt;ödevler yolu takip edilerek de yüklenen teze ulaşılabilir.</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lnSpcReduction="10000"/>
          </a:bodyPr>
          <a:lstStyle/>
          <a:p>
            <a:r>
              <a:rPr lang="tr-TR" dirty="0" err="1" smtClean="0"/>
              <a:t>Turnitin</a:t>
            </a:r>
            <a:r>
              <a:rPr lang="tr-TR" dirty="0" smtClean="0"/>
              <a:t> programını kullanmaya başlamadan önce Kütüphane Dokümantasyon Daire Başkanlığından kullanıcı hesabı açtırılması gerekmektedir.</a:t>
            </a:r>
          </a:p>
          <a:p>
            <a:r>
              <a:rPr lang="tr-TR" dirty="0" smtClean="0"/>
              <a:t>Kullanıcı hesabınızı açtırdıktan sonra </a:t>
            </a:r>
            <a:r>
              <a:rPr lang="tr-TR" dirty="0" smtClean="0">
                <a:hlinkClick r:id="rId3"/>
              </a:rPr>
              <a:t>https://www.turnitin.com/tr</a:t>
            </a:r>
            <a:r>
              <a:rPr lang="tr-TR" dirty="0" smtClean="0"/>
              <a:t> adresinde bulunan “Oturum Aç” düğmesine tıklayarak almış olduğunuz kullanıcı adı ve şifrenizle kendi sisteminize giriş yapınız.</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 EKRAN GÖRÜNTÜSÜ</a:t>
            </a:r>
            <a:endParaRPr lang="tr-TR"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4" name="3 Dikdörtgen"/>
          <p:cNvSpPr/>
          <p:nvPr/>
        </p:nvSpPr>
        <p:spPr>
          <a:xfrm>
            <a:off x="4821932" y="2314208"/>
            <a:ext cx="828000" cy="54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Metin kutusu"/>
          <p:cNvSpPr txBox="1"/>
          <p:nvPr/>
        </p:nvSpPr>
        <p:spPr>
          <a:xfrm>
            <a:off x="1422316" y="4168328"/>
            <a:ext cx="936104" cy="215444"/>
          </a:xfrm>
          <a:prstGeom prst="rect">
            <a:avLst/>
          </a:prstGeom>
          <a:solidFill>
            <a:schemeClr val="bg1">
              <a:lumMod val="95000"/>
            </a:schemeClr>
          </a:solidFill>
        </p:spPr>
        <p:txBody>
          <a:bodyPr wrap="square" rtlCol="0">
            <a:spAutoFit/>
          </a:bodyPr>
          <a:lstStyle/>
          <a:p>
            <a:r>
              <a:rPr lang="tr-TR" sz="800" dirty="0" smtClean="0">
                <a:solidFill>
                  <a:schemeClr val="tx2">
                    <a:lumMod val="60000"/>
                    <a:lumOff val="40000"/>
                  </a:schemeClr>
                </a:solidFill>
              </a:rPr>
              <a:t>2019 YILI </a:t>
            </a:r>
            <a:r>
              <a:rPr lang="tr-TR" sz="700" dirty="0" smtClean="0">
                <a:solidFill>
                  <a:schemeClr val="tx2">
                    <a:lumMod val="60000"/>
                    <a:lumOff val="40000"/>
                  </a:schemeClr>
                </a:solidFill>
              </a:rPr>
              <a:t>TEZLERİ </a:t>
            </a:r>
            <a:endParaRPr lang="tr-TR" sz="800" dirty="0">
              <a:solidFill>
                <a:schemeClr val="tx2">
                  <a:lumMod val="60000"/>
                  <a:lumOff val="40000"/>
                </a:schemeClr>
              </a:solidFill>
            </a:endParaRPr>
          </a:p>
        </p:txBody>
      </p:sp>
      <p:sp>
        <p:nvSpPr>
          <p:cNvPr id="6" name="5 Oval"/>
          <p:cNvSpPr/>
          <p:nvPr/>
        </p:nvSpPr>
        <p:spPr>
          <a:xfrm>
            <a:off x="1324020" y="4141460"/>
            <a:ext cx="1080120"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SINIF EKRANI</a:t>
            </a:r>
            <a:endParaRPr lang="tr-T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4" name="3 Dikdörtgen"/>
          <p:cNvSpPr/>
          <p:nvPr/>
        </p:nvSpPr>
        <p:spPr>
          <a:xfrm>
            <a:off x="4729252" y="2314208"/>
            <a:ext cx="828000" cy="54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Metin kutusu"/>
          <p:cNvSpPr txBox="1"/>
          <p:nvPr/>
        </p:nvSpPr>
        <p:spPr>
          <a:xfrm>
            <a:off x="1551856" y="2989332"/>
            <a:ext cx="928484" cy="215444"/>
          </a:xfrm>
          <a:prstGeom prst="rect">
            <a:avLst/>
          </a:prstGeom>
          <a:solidFill>
            <a:schemeClr val="bg1">
              <a:lumMod val="95000"/>
            </a:schemeClr>
          </a:solidFill>
        </p:spPr>
        <p:txBody>
          <a:bodyPr wrap="square" rtlCol="0">
            <a:spAutoFit/>
          </a:bodyPr>
          <a:lstStyle/>
          <a:p>
            <a:r>
              <a:rPr lang="tr-TR" sz="800" dirty="0" smtClean="0">
                <a:solidFill>
                  <a:schemeClr val="tx2">
                    <a:lumMod val="60000"/>
                    <a:lumOff val="40000"/>
                  </a:schemeClr>
                </a:solidFill>
              </a:rPr>
              <a:t>2019 YILI </a:t>
            </a:r>
            <a:r>
              <a:rPr lang="tr-TR" sz="700" dirty="0" smtClean="0">
                <a:solidFill>
                  <a:schemeClr val="tx2">
                    <a:lumMod val="60000"/>
                    <a:lumOff val="40000"/>
                  </a:schemeClr>
                </a:solidFill>
              </a:rPr>
              <a:t>TEZLERİ</a:t>
            </a:r>
            <a:endParaRPr lang="tr-TR" sz="800" dirty="0">
              <a:solidFill>
                <a:schemeClr val="tx2">
                  <a:lumMod val="60000"/>
                  <a:lumOff val="40000"/>
                </a:schemeClr>
              </a:solidFill>
            </a:endParaRPr>
          </a:p>
        </p:txBody>
      </p:sp>
      <p:sp>
        <p:nvSpPr>
          <p:cNvPr id="6" name="5 Metin kutusu"/>
          <p:cNvSpPr txBox="1"/>
          <p:nvPr/>
        </p:nvSpPr>
        <p:spPr>
          <a:xfrm>
            <a:off x="668328" y="3748390"/>
            <a:ext cx="2088232" cy="184666"/>
          </a:xfrm>
          <a:prstGeom prst="rect">
            <a:avLst/>
          </a:prstGeom>
          <a:solidFill>
            <a:schemeClr val="bg1">
              <a:lumMod val="95000"/>
            </a:schemeClr>
          </a:solidFill>
        </p:spPr>
        <p:txBody>
          <a:bodyPr wrap="square" lIns="0" tIns="0" rIns="0" bIns="0" rtlCol="0">
            <a:spAutoFit/>
          </a:bodyPr>
          <a:lstStyle/>
          <a:p>
            <a:r>
              <a:rPr lang="tr-TR" sz="1200" dirty="0" smtClean="0"/>
              <a:t>2019 YILI TEZLERİ</a:t>
            </a:r>
            <a:endParaRPr lang="tr-TR" sz="1200" dirty="0"/>
          </a:p>
        </p:txBody>
      </p:sp>
      <p:sp>
        <p:nvSpPr>
          <p:cNvPr id="7" name="6 Dikdörtgen"/>
          <p:cNvSpPr/>
          <p:nvPr/>
        </p:nvSpPr>
        <p:spPr>
          <a:xfrm>
            <a:off x="562412" y="4658092"/>
            <a:ext cx="7920880" cy="1560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İLK ÖDEVİ EKLEDİKTEN SONRA GÖZÜKEN SAYFA</a:t>
            </a:r>
          </a:p>
        </p:txBody>
      </p:sp>
      <p:sp>
        <p:nvSpPr>
          <p:cNvPr id="9" name="8 Metin kutusu"/>
          <p:cNvSpPr txBox="1"/>
          <p:nvPr/>
        </p:nvSpPr>
        <p:spPr>
          <a:xfrm>
            <a:off x="626800" y="4186570"/>
            <a:ext cx="1424920" cy="216000"/>
          </a:xfrm>
          <a:prstGeom prst="rect">
            <a:avLst/>
          </a:prstGeom>
          <a:solidFill>
            <a:schemeClr val="accent1">
              <a:lumMod val="20000"/>
              <a:lumOff val="80000"/>
            </a:schemeClr>
          </a:solidFill>
        </p:spPr>
        <p:txBody>
          <a:bodyPr wrap="square" rtlCol="0">
            <a:spAutoFit/>
          </a:bodyPr>
          <a:lstStyle/>
          <a:p>
            <a:r>
              <a:rPr lang="tr-TR" sz="1100" dirty="0" smtClean="0"/>
              <a:t>Lisansüstü</a:t>
            </a:r>
            <a:endParaRPr lang="tr-TR" sz="1100" dirty="0"/>
          </a:p>
        </p:txBody>
      </p:sp>
      <p:sp>
        <p:nvSpPr>
          <p:cNvPr id="10" name="9 Oval"/>
          <p:cNvSpPr/>
          <p:nvPr/>
        </p:nvSpPr>
        <p:spPr>
          <a:xfrm>
            <a:off x="5644500" y="4410824"/>
            <a:ext cx="720080" cy="21602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ÖDEV EKRANI</a:t>
            </a:r>
            <a:endParaRPr lang="tr-TR"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4" name="3 Dikdörtgen"/>
          <p:cNvSpPr/>
          <p:nvPr/>
        </p:nvSpPr>
        <p:spPr>
          <a:xfrm>
            <a:off x="4821932" y="2314208"/>
            <a:ext cx="828000" cy="54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Metin kutusu"/>
          <p:cNvSpPr txBox="1"/>
          <p:nvPr/>
        </p:nvSpPr>
        <p:spPr>
          <a:xfrm>
            <a:off x="1566714" y="2989912"/>
            <a:ext cx="1997174" cy="215444"/>
          </a:xfrm>
          <a:prstGeom prst="rect">
            <a:avLst/>
          </a:prstGeom>
          <a:solidFill>
            <a:schemeClr val="bg1">
              <a:lumMod val="95000"/>
            </a:schemeClr>
          </a:solidFill>
        </p:spPr>
        <p:txBody>
          <a:bodyPr wrap="square" rtlCol="0">
            <a:spAutoFit/>
          </a:bodyPr>
          <a:lstStyle/>
          <a:p>
            <a:r>
              <a:rPr lang="tr-TR" sz="800" dirty="0" smtClean="0">
                <a:solidFill>
                  <a:schemeClr val="tx2">
                    <a:lumMod val="60000"/>
                    <a:lumOff val="40000"/>
                  </a:schemeClr>
                </a:solidFill>
              </a:rPr>
              <a:t>2019 YILI </a:t>
            </a:r>
            <a:r>
              <a:rPr lang="tr-TR" sz="700" dirty="0" smtClean="0">
                <a:solidFill>
                  <a:schemeClr val="tx2">
                    <a:lumMod val="60000"/>
                    <a:lumOff val="40000"/>
                  </a:schemeClr>
                </a:solidFill>
              </a:rPr>
              <a:t>TEZLERİ &gt; Lisansüstü</a:t>
            </a:r>
            <a:endParaRPr lang="tr-TR" sz="800" dirty="0">
              <a:solidFill>
                <a:schemeClr val="tx2">
                  <a:lumMod val="60000"/>
                  <a:lumOff val="40000"/>
                </a:schemeClr>
              </a:solidFill>
            </a:endParaRPr>
          </a:p>
        </p:txBody>
      </p:sp>
      <p:sp>
        <p:nvSpPr>
          <p:cNvPr id="7" name="6 Metin kutusu"/>
          <p:cNvSpPr txBox="1"/>
          <p:nvPr/>
        </p:nvSpPr>
        <p:spPr>
          <a:xfrm>
            <a:off x="566604" y="3642474"/>
            <a:ext cx="2088232" cy="184666"/>
          </a:xfrm>
          <a:prstGeom prst="rect">
            <a:avLst/>
          </a:prstGeom>
          <a:solidFill>
            <a:schemeClr val="bg1">
              <a:lumMod val="95000"/>
            </a:schemeClr>
          </a:solidFill>
        </p:spPr>
        <p:txBody>
          <a:bodyPr wrap="square" lIns="0" tIns="0" rIns="0" bIns="0" rtlCol="0">
            <a:spAutoFit/>
          </a:bodyPr>
          <a:lstStyle/>
          <a:p>
            <a:r>
              <a:rPr lang="tr-TR" sz="1200" dirty="0" smtClean="0"/>
              <a:t>Lisansüstü</a:t>
            </a:r>
            <a:endParaRPr lang="tr-TR" sz="1200" dirty="0"/>
          </a:p>
        </p:txBody>
      </p:sp>
      <p:sp>
        <p:nvSpPr>
          <p:cNvPr id="8" name="7 Oval"/>
          <p:cNvSpPr/>
          <p:nvPr/>
        </p:nvSpPr>
        <p:spPr>
          <a:xfrm>
            <a:off x="4507612" y="4357484"/>
            <a:ext cx="792088"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7122377" y="4437112"/>
            <a:ext cx="198000" cy="72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500" dirty="0" smtClean="0">
                <a:solidFill>
                  <a:schemeClr val="tx1">
                    <a:lumMod val="65000"/>
                    <a:lumOff val="35000"/>
                  </a:schemeClr>
                </a:solidFill>
              </a:rPr>
              <a:t>*****</a:t>
            </a:r>
            <a:endParaRPr lang="tr-TR" sz="5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Alıntılar </a:t>
            </a:r>
            <a:r>
              <a:rPr lang="tr-TR" dirty="0" smtClean="0"/>
              <a:t>Hariç</a:t>
            </a:r>
            <a:endParaRPr lang="tr-TR" dirty="0"/>
          </a:p>
        </p:txBody>
      </p:sp>
      <p:pic>
        <p:nvPicPr>
          <p:cNvPr id="8196" name="Picture 4"/>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4" name="3 Oval"/>
          <p:cNvSpPr/>
          <p:nvPr/>
        </p:nvSpPr>
        <p:spPr>
          <a:xfrm>
            <a:off x="6428968" y="3174876"/>
            <a:ext cx="720080"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Oval"/>
          <p:cNvSpPr/>
          <p:nvPr/>
        </p:nvSpPr>
        <p:spPr>
          <a:xfrm>
            <a:off x="8172400" y="2636912"/>
            <a:ext cx="720080" cy="20078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6183228" y="2996952"/>
            <a:ext cx="360040" cy="369332"/>
          </a:xfrm>
          <a:prstGeom prst="rect">
            <a:avLst/>
          </a:prstGeom>
          <a:noFill/>
        </p:spPr>
        <p:txBody>
          <a:bodyPr wrap="square" rtlCol="0">
            <a:spAutoFit/>
          </a:bodyPr>
          <a:lstStyle/>
          <a:p>
            <a:r>
              <a:rPr lang="tr-TR" dirty="0" smtClean="0">
                <a:solidFill>
                  <a:srgbClr val="FF0000"/>
                </a:solidFill>
              </a:rPr>
              <a:t>1</a:t>
            </a:r>
            <a:endParaRPr lang="tr-TR" dirty="0">
              <a:solidFill>
                <a:srgbClr val="FF0000"/>
              </a:solidFill>
            </a:endParaRPr>
          </a:p>
        </p:txBody>
      </p:sp>
      <p:sp>
        <p:nvSpPr>
          <p:cNvPr id="8" name="7 Metin kutusu"/>
          <p:cNvSpPr txBox="1"/>
          <p:nvPr/>
        </p:nvSpPr>
        <p:spPr>
          <a:xfrm>
            <a:off x="8612068" y="2767444"/>
            <a:ext cx="360040" cy="369332"/>
          </a:xfrm>
          <a:prstGeom prst="rect">
            <a:avLst/>
          </a:prstGeom>
          <a:noFill/>
        </p:spPr>
        <p:txBody>
          <a:bodyPr wrap="square" rtlCol="0">
            <a:spAutoFit/>
          </a:bodyPr>
          <a:lstStyle/>
          <a:p>
            <a:r>
              <a:rPr lang="tr-TR" dirty="0" smtClean="0">
                <a:solidFill>
                  <a:srgbClr val="FF0000"/>
                </a:solidFill>
              </a:rPr>
              <a:t>2</a:t>
            </a:r>
            <a:endParaRPr lang="tr-TR" dirty="0">
              <a:solidFill>
                <a:srgbClr val="FF0000"/>
              </a:solidFill>
            </a:endParaRPr>
          </a:p>
        </p:txBody>
      </p:sp>
      <p:cxnSp>
        <p:nvCxnSpPr>
          <p:cNvPr id="11" name="10 Düz Ok Bağlayıcısı"/>
          <p:cNvCxnSpPr/>
          <p:nvPr/>
        </p:nvCxnSpPr>
        <p:spPr>
          <a:xfrm>
            <a:off x="6012160" y="1124744"/>
            <a:ext cx="648072" cy="17281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15 Dikdörtgen"/>
          <p:cNvSpPr/>
          <p:nvPr/>
        </p:nvSpPr>
        <p:spPr>
          <a:xfrm>
            <a:off x="3295022" y="1842157"/>
            <a:ext cx="198000" cy="72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500" dirty="0" smtClean="0">
                <a:solidFill>
                  <a:schemeClr val="tx1">
                    <a:lumMod val="65000"/>
                    <a:lumOff val="35000"/>
                  </a:schemeClr>
                </a:solidFill>
              </a:rPr>
              <a:t>*****</a:t>
            </a:r>
            <a:endParaRPr lang="tr-TR" sz="500" dirty="0">
              <a:solidFill>
                <a:schemeClr val="tx1">
                  <a:lumMod val="65000"/>
                  <a:lumOff val="35000"/>
                </a:schemeClr>
              </a:solidFill>
            </a:endParaRPr>
          </a:p>
        </p:txBody>
      </p:sp>
      <p:sp>
        <p:nvSpPr>
          <p:cNvPr id="17" name="16 Dikdörtgen"/>
          <p:cNvSpPr/>
          <p:nvPr/>
        </p:nvSpPr>
        <p:spPr>
          <a:xfrm>
            <a:off x="7122377" y="4437112"/>
            <a:ext cx="198000" cy="72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500" dirty="0" smtClean="0">
                <a:solidFill>
                  <a:schemeClr val="tx1">
                    <a:lumMod val="65000"/>
                    <a:lumOff val="35000"/>
                  </a:schemeClr>
                </a:solidFill>
              </a:rPr>
              <a:t>*****</a:t>
            </a:r>
            <a:endParaRPr lang="tr-TR" sz="5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Alıntılar Dahil</a:t>
            </a:r>
            <a:endParaRPr lang="tr-TR" dirty="0"/>
          </a:p>
        </p:txBody>
      </p:sp>
      <p:pic>
        <p:nvPicPr>
          <p:cNvPr id="7171" name="Picture 3"/>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4" name="3 Oval"/>
          <p:cNvSpPr/>
          <p:nvPr/>
        </p:nvSpPr>
        <p:spPr>
          <a:xfrm>
            <a:off x="8172400" y="2636912"/>
            <a:ext cx="720080" cy="20078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6 Düz Ok Bağlayıcısı"/>
          <p:cNvCxnSpPr/>
          <p:nvPr/>
        </p:nvCxnSpPr>
        <p:spPr>
          <a:xfrm>
            <a:off x="6012160" y="1124744"/>
            <a:ext cx="648072" cy="17281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8 Dikdörtgen"/>
          <p:cNvSpPr/>
          <p:nvPr/>
        </p:nvSpPr>
        <p:spPr>
          <a:xfrm>
            <a:off x="3295022" y="1842157"/>
            <a:ext cx="198000" cy="72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500" dirty="0" smtClean="0">
                <a:solidFill>
                  <a:schemeClr val="tx1">
                    <a:lumMod val="65000"/>
                    <a:lumOff val="35000"/>
                  </a:schemeClr>
                </a:solidFill>
              </a:rPr>
              <a:t>*****</a:t>
            </a:r>
            <a:endParaRPr lang="tr-TR" sz="5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4" name="3 Oval"/>
          <p:cNvSpPr/>
          <p:nvPr/>
        </p:nvSpPr>
        <p:spPr>
          <a:xfrm>
            <a:off x="8100392" y="3717032"/>
            <a:ext cx="720080" cy="20078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Oval"/>
          <p:cNvSpPr/>
          <p:nvPr/>
        </p:nvSpPr>
        <p:spPr>
          <a:xfrm>
            <a:off x="3855348" y="3667884"/>
            <a:ext cx="1436732" cy="3600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7876748" y="3467100"/>
            <a:ext cx="360040" cy="369332"/>
          </a:xfrm>
          <a:prstGeom prst="rect">
            <a:avLst/>
          </a:prstGeom>
          <a:noFill/>
        </p:spPr>
        <p:txBody>
          <a:bodyPr wrap="square" rtlCol="0">
            <a:spAutoFit/>
          </a:bodyPr>
          <a:lstStyle/>
          <a:p>
            <a:r>
              <a:rPr lang="tr-TR" dirty="0" smtClean="0">
                <a:solidFill>
                  <a:srgbClr val="FF0000"/>
                </a:solidFill>
              </a:rPr>
              <a:t>1</a:t>
            </a:r>
            <a:endParaRPr lang="tr-TR" dirty="0">
              <a:solidFill>
                <a:srgbClr val="FF0000"/>
              </a:solidFill>
            </a:endParaRPr>
          </a:p>
        </p:txBody>
      </p:sp>
      <p:sp>
        <p:nvSpPr>
          <p:cNvPr id="7" name="6 Metin kutusu"/>
          <p:cNvSpPr txBox="1"/>
          <p:nvPr/>
        </p:nvSpPr>
        <p:spPr>
          <a:xfrm>
            <a:off x="3568080" y="3523868"/>
            <a:ext cx="360040" cy="369332"/>
          </a:xfrm>
          <a:prstGeom prst="rect">
            <a:avLst/>
          </a:prstGeom>
          <a:noFill/>
        </p:spPr>
        <p:txBody>
          <a:bodyPr wrap="square" rtlCol="0">
            <a:spAutoFit/>
          </a:bodyPr>
          <a:lstStyle/>
          <a:p>
            <a:r>
              <a:rPr lang="tr-TR" dirty="0" smtClean="0">
                <a:solidFill>
                  <a:srgbClr val="FF0000"/>
                </a:solidFill>
              </a:rPr>
              <a:t>2</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Mevcut Görünüm” ün tıklanması halinde program bir rapor hazırlayıp, bu raporu </a:t>
            </a:r>
            <a:r>
              <a:rPr lang="tr-TR" dirty="0" err="1" smtClean="0"/>
              <a:t>pdf</a:t>
            </a:r>
            <a:r>
              <a:rPr lang="tr-TR" dirty="0" smtClean="0"/>
              <a:t> dosyası halinde bilgisayarınıza indirilebilecek formata getirecektir. Raporun enstitüye gönderilmesine gerek bulunmamaktadır. Alıntı hariç ve alıntı dahil oranların tez intihal beyan formuna işlenmesi (tez jüri belirleme formuna ek yapılarak anabilim dalı üzerinden enstitüye gelecek) ve sonrasında tezin </a:t>
            </a:r>
            <a:r>
              <a:rPr lang="tr-TR" dirty="0" err="1" smtClean="0"/>
              <a:t>pdf</a:t>
            </a:r>
            <a:r>
              <a:rPr lang="tr-TR" dirty="0" smtClean="0"/>
              <a:t> formatında bir örneğinin Enstitü mail adresi olan </a:t>
            </a:r>
            <a:r>
              <a:rPr lang="tr-TR" dirty="0" err="1" smtClean="0">
                <a:hlinkClick r:id="rId2"/>
              </a:rPr>
              <a:t>fbe</a:t>
            </a:r>
            <a:r>
              <a:rPr lang="tr-TR" dirty="0" smtClean="0">
                <a:hlinkClick r:id="rId2"/>
              </a:rPr>
              <a:t>@odu.edu.tr</a:t>
            </a:r>
            <a:r>
              <a:rPr lang="tr-TR" dirty="0" smtClean="0"/>
              <a:t> adresine atılması yeterlidir.</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TURNİTİN</a:t>
            </a:r>
            <a:r>
              <a:rPr lang="tr-TR" dirty="0" smtClean="0"/>
              <a:t> WEB SAYFASI</a:t>
            </a:r>
            <a:endParaRPr lang="tr-TR"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8" name="7 Oval"/>
          <p:cNvSpPr/>
          <p:nvPr/>
        </p:nvSpPr>
        <p:spPr>
          <a:xfrm>
            <a:off x="7279729" y="2238772"/>
            <a:ext cx="648072"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 EKRANI GÖRÜNTÜSÜ</a:t>
            </a:r>
            <a:endParaRPr lang="tr-T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5" name="4 Oval"/>
          <p:cNvSpPr/>
          <p:nvPr/>
        </p:nvSpPr>
        <p:spPr>
          <a:xfrm>
            <a:off x="3050307" y="4490070"/>
            <a:ext cx="720080" cy="3600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err="1" smtClean="0"/>
              <a:t>Turnitin</a:t>
            </a:r>
            <a:r>
              <a:rPr lang="tr-TR" dirty="0" smtClean="0"/>
              <a:t> programı ödev inceleme programı olarak tasarlanmıştır; bu nedenle öncelikle sınıf, sonra bunun altında ödev, ödevinde altında öğrencilerin oluşturulması gerekmektedir. </a:t>
            </a:r>
          </a:p>
          <a:p>
            <a:r>
              <a:rPr lang="tr-TR" dirty="0" smtClean="0"/>
              <a:t>Yeni kullanıcı oluşturmuşsanız, Ana Ekranda herhangi bir sınıfınız bulunmayacaktır.</a:t>
            </a:r>
          </a:p>
          <a:p>
            <a:r>
              <a:rPr lang="tr-TR" dirty="0" smtClean="0"/>
              <a:t>İlk yapmanız gereken yeşil renkte olan “Sınıf Ekle” butonuna tıklamak ve açılan pencerede bulunan bilgileri aşağıdaki şekilde doldurmak olacaktır.</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 EKRAN GÖRÜNTÜSÜ</a:t>
            </a:r>
            <a:endParaRPr lang="tr-T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5" name="4 Oval"/>
          <p:cNvSpPr/>
          <p:nvPr/>
        </p:nvSpPr>
        <p:spPr>
          <a:xfrm>
            <a:off x="7630244" y="3520058"/>
            <a:ext cx="864096" cy="4320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539552" y="4077072"/>
            <a:ext cx="792088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HENÜZ SINIF OLUŞTURMADIYSANIZ BU KISIM SİZDE BOŞ OLACAKTIR. </a:t>
            </a:r>
          </a:p>
        </p:txBody>
      </p:sp>
      <p:sp>
        <p:nvSpPr>
          <p:cNvPr id="8" name="7 Dikdörtgen"/>
          <p:cNvSpPr/>
          <p:nvPr/>
        </p:nvSpPr>
        <p:spPr>
          <a:xfrm>
            <a:off x="4719444" y="2299732"/>
            <a:ext cx="894194" cy="72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SINIF EKLEME EKRANI</a:t>
            </a:r>
            <a:endParaRPr lang="tr-T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5" name="4 Oval"/>
          <p:cNvSpPr/>
          <p:nvPr/>
        </p:nvSpPr>
        <p:spPr>
          <a:xfrm>
            <a:off x="3161176" y="5655152"/>
            <a:ext cx="648072" cy="3600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3275856" y="3903720"/>
            <a:ext cx="5472608" cy="369332"/>
          </a:xfrm>
          <a:prstGeom prst="rect">
            <a:avLst/>
          </a:prstGeom>
          <a:noFill/>
        </p:spPr>
        <p:txBody>
          <a:bodyPr wrap="square" rtlCol="0">
            <a:spAutoFit/>
          </a:bodyPr>
          <a:lstStyle/>
          <a:p>
            <a:r>
              <a:rPr lang="tr-TR" dirty="0" smtClean="0"/>
              <a:t>2019 Yılı Tezleri</a:t>
            </a:r>
            <a:endParaRPr lang="tr-TR" dirty="0"/>
          </a:p>
        </p:txBody>
      </p:sp>
      <p:sp>
        <p:nvSpPr>
          <p:cNvPr id="7" name="6 Metin kutusu"/>
          <p:cNvSpPr txBox="1"/>
          <p:nvPr/>
        </p:nvSpPr>
        <p:spPr>
          <a:xfrm>
            <a:off x="3275856" y="4164320"/>
            <a:ext cx="5868144" cy="369332"/>
          </a:xfrm>
          <a:prstGeom prst="rect">
            <a:avLst/>
          </a:prstGeom>
          <a:noFill/>
        </p:spPr>
        <p:txBody>
          <a:bodyPr wrap="square" rtlCol="0">
            <a:spAutoFit/>
          </a:bodyPr>
          <a:lstStyle/>
          <a:p>
            <a:r>
              <a:rPr lang="tr-TR" dirty="0" smtClean="0"/>
              <a:t>Kullanılacak bir alan değil, basit  bir şifre verilebilir.</a:t>
            </a:r>
            <a:endParaRPr lang="tr-TR" dirty="0"/>
          </a:p>
        </p:txBody>
      </p:sp>
      <p:sp>
        <p:nvSpPr>
          <p:cNvPr id="8" name="7 Metin kutusu"/>
          <p:cNvSpPr txBox="1"/>
          <p:nvPr/>
        </p:nvSpPr>
        <p:spPr>
          <a:xfrm>
            <a:off x="3275856" y="4453220"/>
            <a:ext cx="5868144" cy="369332"/>
          </a:xfrm>
          <a:prstGeom prst="rect">
            <a:avLst/>
          </a:prstGeom>
          <a:noFill/>
        </p:spPr>
        <p:txBody>
          <a:bodyPr wrap="square" rtlCol="0">
            <a:spAutoFit/>
          </a:bodyPr>
          <a:lstStyle/>
          <a:p>
            <a:r>
              <a:rPr lang="tr-TR" dirty="0" smtClean="0"/>
              <a:t>Bilim-Genel (Tezlerin alanına uygun seçim yapılabilir)</a:t>
            </a:r>
            <a:endParaRPr lang="tr-TR" dirty="0"/>
          </a:p>
        </p:txBody>
      </p:sp>
      <p:sp>
        <p:nvSpPr>
          <p:cNvPr id="9" name="8 Metin kutusu"/>
          <p:cNvSpPr txBox="1"/>
          <p:nvPr/>
        </p:nvSpPr>
        <p:spPr>
          <a:xfrm>
            <a:off x="3275856" y="4721948"/>
            <a:ext cx="2664296" cy="369332"/>
          </a:xfrm>
          <a:prstGeom prst="rect">
            <a:avLst/>
          </a:prstGeom>
          <a:noFill/>
        </p:spPr>
        <p:txBody>
          <a:bodyPr wrap="square" rtlCol="0">
            <a:spAutoFit/>
          </a:bodyPr>
          <a:lstStyle/>
          <a:p>
            <a:r>
              <a:rPr lang="tr-TR" dirty="0" smtClean="0"/>
              <a:t>Yüksek Lisans ve Doktora</a:t>
            </a:r>
            <a:endParaRPr lang="tr-TR" dirty="0"/>
          </a:p>
        </p:txBody>
      </p:sp>
      <p:sp>
        <p:nvSpPr>
          <p:cNvPr id="10" name="9 Metin kutusu"/>
          <p:cNvSpPr txBox="1"/>
          <p:nvPr/>
        </p:nvSpPr>
        <p:spPr>
          <a:xfrm>
            <a:off x="2771800" y="5235296"/>
            <a:ext cx="2376264" cy="369332"/>
          </a:xfrm>
          <a:prstGeom prst="rect">
            <a:avLst/>
          </a:prstGeom>
          <a:noFill/>
        </p:spPr>
        <p:txBody>
          <a:bodyPr wrap="square" rtlCol="0">
            <a:spAutoFit/>
          </a:bodyPr>
          <a:lstStyle/>
          <a:p>
            <a:r>
              <a:rPr lang="tr-TR" dirty="0" smtClean="0"/>
              <a:t>Yıl Sonu Tarihini Giriniz</a:t>
            </a:r>
            <a:endParaRPr lang="tr-TR" dirty="0"/>
          </a:p>
        </p:txBody>
      </p:sp>
      <p:sp>
        <p:nvSpPr>
          <p:cNvPr id="11" name="10 Dikdörtgen"/>
          <p:cNvSpPr/>
          <p:nvPr/>
        </p:nvSpPr>
        <p:spPr>
          <a:xfrm>
            <a:off x="5508104" y="2284492"/>
            <a:ext cx="792088" cy="9485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İlk sınıfınız oluştuğuna göre artık ana ekran görüntüsünde “2019 Tezleri” adında bir sınıfınız var demektir.</a:t>
            </a:r>
          </a:p>
          <a:p>
            <a:r>
              <a:rPr lang="tr-TR" dirty="0" smtClean="0"/>
              <a:t>2019 Tezleri sınıfına tıkladığınızda ekran boş olarak gelecektir.</a:t>
            </a:r>
          </a:p>
          <a:p>
            <a:r>
              <a:rPr lang="tr-TR" dirty="0" smtClean="0"/>
              <a:t>Bu ekranda yeşil </a:t>
            </a:r>
            <a:r>
              <a:rPr lang="tr-TR" dirty="0" err="1" smtClean="0"/>
              <a:t>reknteki</a:t>
            </a:r>
            <a:r>
              <a:rPr lang="tr-TR" dirty="0" smtClean="0"/>
              <a:t> “Ödev Ekle” butonuna tıklayarak ilk ödevimizi oluşturabiliriz.</a:t>
            </a:r>
          </a:p>
          <a:p>
            <a:r>
              <a:rPr lang="tr-TR" dirty="0" smtClean="0"/>
              <a:t>Ödevleri “Lisansüstü” diye adlandıracağız. Kendinize daha uygun bir isim de koymanız mümkündür.</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SINIF EKRANI</a:t>
            </a:r>
            <a:endParaRPr lang="tr-T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651476"/>
            <a:ext cx="8229600" cy="4423410"/>
          </a:xfrm>
          <a:prstGeom prst="rect">
            <a:avLst/>
          </a:prstGeom>
          <a:noFill/>
          <a:ln w="9525">
            <a:noFill/>
            <a:miter lim="800000"/>
            <a:headEnd/>
            <a:tailEnd/>
          </a:ln>
        </p:spPr>
      </p:pic>
      <p:sp>
        <p:nvSpPr>
          <p:cNvPr id="5" name="4 Oval"/>
          <p:cNvSpPr/>
          <p:nvPr/>
        </p:nvSpPr>
        <p:spPr>
          <a:xfrm>
            <a:off x="7662248" y="3531488"/>
            <a:ext cx="864096" cy="3600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563936" y="4053832"/>
            <a:ext cx="792088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HENÜZ ÖDEV OLUŞTURMADIYSANIZ BU KISIM SİZDE BOŞ OLACAKTIR. </a:t>
            </a:r>
          </a:p>
        </p:txBody>
      </p:sp>
      <p:sp>
        <p:nvSpPr>
          <p:cNvPr id="7" name="6 Dikdörtgen"/>
          <p:cNvSpPr/>
          <p:nvPr/>
        </p:nvSpPr>
        <p:spPr>
          <a:xfrm>
            <a:off x="5141968" y="2305828"/>
            <a:ext cx="792088" cy="4914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1494706" y="2905894"/>
            <a:ext cx="989062" cy="215444"/>
          </a:xfrm>
          <a:prstGeom prst="rect">
            <a:avLst/>
          </a:prstGeom>
          <a:solidFill>
            <a:schemeClr val="bg1">
              <a:lumMod val="95000"/>
            </a:schemeClr>
          </a:solidFill>
        </p:spPr>
        <p:txBody>
          <a:bodyPr wrap="square" rtlCol="0">
            <a:spAutoFit/>
          </a:bodyPr>
          <a:lstStyle/>
          <a:p>
            <a:r>
              <a:rPr lang="tr-TR" sz="800" dirty="0" smtClean="0">
                <a:solidFill>
                  <a:schemeClr val="tx2">
                    <a:lumMod val="60000"/>
                    <a:lumOff val="40000"/>
                  </a:schemeClr>
                </a:solidFill>
              </a:rPr>
              <a:t>2019 YILI </a:t>
            </a:r>
            <a:r>
              <a:rPr lang="tr-TR" sz="700" dirty="0" smtClean="0">
                <a:solidFill>
                  <a:schemeClr val="tx2">
                    <a:lumMod val="60000"/>
                    <a:lumOff val="40000"/>
                  </a:schemeClr>
                </a:solidFill>
              </a:rPr>
              <a:t>TEZLERİ</a:t>
            </a:r>
            <a:endParaRPr lang="tr-TR" sz="800" dirty="0">
              <a:solidFill>
                <a:schemeClr val="tx2">
                  <a:lumMod val="60000"/>
                  <a:lumOff val="40000"/>
                </a:schemeClr>
              </a:solidFill>
            </a:endParaRPr>
          </a:p>
        </p:txBody>
      </p:sp>
      <p:sp>
        <p:nvSpPr>
          <p:cNvPr id="9" name="8 Metin kutusu"/>
          <p:cNvSpPr txBox="1"/>
          <p:nvPr/>
        </p:nvSpPr>
        <p:spPr>
          <a:xfrm>
            <a:off x="570920" y="3551808"/>
            <a:ext cx="989062" cy="215444"/>
          </a:xfrm>
          <a:prstGeom prst="rect">
            <a:avLst/>
          </a:prstGeom>
          <a:solidFill>
            <a:schemeClr val="bg1">
              <a:lumMod val="95000"/>
            </a:schemeClr>
          </a:solidFill>
        </p:spPr>
        <p:txBody>
          <a:bodyPr wrap="square" rtlCol="0">
            <a:spAutoFit/>
          </a:bodyPr>
          <a:lstStyle/>
          <a:p>
            <a:r>
              <a:rPr lang="tr-TR" sz="800" dirty="0" smtClean="0">
                <a:solidFill>
                  <a:schemeClr val="tx1">
                    <a:lumMod val="50000"/>
                    <a:lumOff val="50000"/>
                  </a:schemeClr>
                </a:solidFill>
              </a:rPr>
              <a:t>2019 YILI </a:t>
            </a:r>
            <a:r>
              <a:rPr lang="tr-TR" sz="700" dirty="0" smtClean="0">
                <a:solidFill>
                  <a:schemeClr val="tx1">
                    <a:lumMod val="50000"/>
                    <a:lumOff val="50000"/>
                  </a:schemeClr>
                </a:solidFill>
              </a:rPr>
              <a:t>TEZLERİ</a:t>
            </a:r>
            <a:endParaRPr lang="tr-TR" sz="8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381</TotalTime>
  <Words>622</Words>
  <Application>Microsoft Office PowerPoint</Application>
  <PresentationFormat>Ekran Gösterisi (4:3)</PresentationFormat>
  <Paragraphs>74</Paragraphs>
  <Slides>26</Slides>
  <Notes>1</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TURNİTİN (İNTİHAL TESPİT) PROGRAMININ KULLANIMI</vt:lpstr>
      <vt:lpstr>Slayt 2</vt:lpstr>
      <vt:lpstr>TURNİTİN WEB SAYFASI</vt:lpstr>
      <vt:lpstr>GİRİŞ EKRANI GÖRÜNTÜSÜ</vt:lpstr>
      <vt:lpstr>Slayt 5</vt:lpstr>
      <vt:lpstr>ANA EKRAN GÖRÜNTÜSÜ</vt:lpstr>
      <vt:lpstr>SINIF EKLEME EKRANI</vt:lpstr>
      <vt:lpstr>Slayt 8</vt:lpstr>
      <vt:lpstr>SINIF EKRANI</vt:lpstr>
      <vt:lpstr>Ödev Ekle Butonuna Basıldığında Gelen Ekran </vt:lpstr>
      <vt:lpstr>Ödev Ayarları</vt:lpstr>
      <vt:lpstr>İsteğe Bağlı Ayarlar</vt:lpstr>
      <vt:lpstr>Slayt 13</vt:lpstr>
      <vt:lpstr>ÖDEV EKRANI</vt:lpstr>
      <vt:lpstr>ÖDEV ANA SAYFASI</vt:lpstr>
      <vt:lpstr>DOSYA YÜKLEME EKRANI</vt:lpstr>
      <vt:lpstr>Slayt 17</vt:lpstr>
      <vt:lpstr>Slayt 18</vt:lpstr>
      <vt:lpstr>Slayt 19</vt:lpstr>
      <vt:lpstr>ANA EKRAN GÖRÜNTÜSÜ</vt:lpstr>
      <vt:lpstr>SINIF EKRANI</vt:lpstr>
      <vt:lpstr>ÖDEV EKRANI</vt:lpstr>
      <vt:lpstr>Alıntılar Hariç</vt:lpstr>
      <vt:lpstr>Alıntılar Dahil</vt:lpstr>
      <vt:lpstr>Slayt 25</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TURNİTİN PROGRAMI KULLANIMI</dc:title>
  <dc:creator>Hp</dc:creator>
  <cp:lastModifiedBy>Hp</cp:lastModifiedBy>
  <cp:revision>39</cp:revision>
  <dcterms:created xsi:type="dcterms:W3CDTF">2019-04-24T07:39:17Z</dcterms:created>
  <dcterms:modified xsi:type="dcterms:W3CDTF">2019-05-15T11:19:15Z</dcterms:modified>
</cp:coreProperties>
</file>